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  <p:sldMasterId id="2147483662" r:id="rId3"/>
    <p:sldMasterId id="2147483669" r:id="rId4"/>
  </p:sldMasterIdLst>
  <p:notesMasterIdLst>
    <p:notesMasterId r:id="rId10"/>
  </p:notesMasterIdLst>
  <p:handoutMasterIdLst>
    <p:handoutMasterId r:id="rId11"/>
  </p:handoutMasterIdLst>
  <p:sldIdLst>
    <p:sldId id="445" r:id="rId5"/>
    <p:sldId id="446" r:id="rId6"/>
    <p:sldId id="447" r:id="rId7"/>
    <p:sldId id="448" r:id="rId8"/>
    <p:sldId id="449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448"/>
            <p14:sldId id="44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80" d="100"/>
          <a:sy n="80" d="100"/>
        </p:scale>
        <p:origin x="922" y="62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2442" y="-223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 smtClean="0">
                <a:ln w="0"/>
                <a:latin typeface="Calibri" panose="020F0502020204030204" pitchFamily="34" charset="0"/>
                <a:ea typeface="华文细黑"/>
              </a:rPr>
              <a:t>S3-231332, 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SA3#110, Athens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389965" y="1122362"/>
            <a:ext cx="11127441" cy="3537043"/>
          </a:xfrm>
        </p:spPr>
        <p:txBody>
          <a:bodyPr/>
          <a:lstStyle/>
          <a:p>
            <a:r>
              <a:rPr lang="sv-SE" altLang="sv-SE" dirty="0"/>
              <a:t>Discussion summary of CVD paper: </a:t>
            </a:r>
            <a:r>
              <a:rPr lang="en-IN" altLang="sv-SE" sz="4400" dirty="0"/>
              <a:t>A TELCO ODYSSEY</a:t>
            </a:r>
            <a:br>
              <a:rPr lang="en-IN" altLang="sv-SE" sz="4400" dirty="0"/>
            </a:br>
            <a:r>
              <a:rPr lang="en-IN" altLang="sv-SE" sz="4400" dirty="0"/>
              <a:t>5G SUCI-CRACKER AND SCTP-HIJACKER</a:t>
            </a:r>
            <a:endParaRPr lang="sv-SE" altLang="sv-SE" sz="4800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1624853" y="4718144"/>
            <a:ext cx="9144000" cy="165576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Vice-Chair (</a:t>
            </a:r>
            <a:r>
              <a:rPr lang="en-US" altLang="en-US" sz="2000" dirty="0" err="1">
                <a:latin typeface="Arial" panose="020B0604020202020204" pitchFamily="34" charset="0"/>
              </a:rPr>
              <a:t>Rajavelsamy</a:t>
            </a:r>
            <a:r>
              <a:rPr lang="en-US" altLang="en-US" sz="2000" dirty="0">
                <a:latin typeface="Arial" panose="020B0604020202020204" pitchFamily="34" charset="0"/>
              </a:rPr>
              <a:t> R)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1935"/>
            <a:ext cx="5125085" cy="2924810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Contents</a:t>
            </a:r>
          </a:p>
          <a:p>
            <a:pPr lvl="1"/>
            <a:r>
              <a:rPr lang="sv-SE" dirty="0"/>
              <a:t>CVD Paper details</a:t>
            </a:r>
          </a:p>
          <a:p>
            <a:pPr lvl="1"/>
            <a:r>
              <a:rPr lang="sv-SE" dirty="0"/>
              <a:t>Meeting details</a:t>
            </a:r>
          </a:p>
          <a:p>
            <a:pPr lvl="1"/>
            <a:r>
              <a:rPr lang="sv-SE" dirty="0"/>
              <a:t>Discussion summary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CVD Details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024" y="1779326"/>
            <a:ext cx="11748304" cy="4351338"/>
          </a:xfrm>
        </p:spPr>
        <p:txBody>
          <a:bodyPr/>
          <a:lstStyle/>
          <a:p>
            <a:r>
              <a:rPr lang="en-US" dirty="0"/>
              <a:t>Paper details: </a:t>
            </a:r>
          </a:p>
          <a:p>
            <a:pPr lvl="1"/>
            <a:r>
              <a:rPr lang="en-US" dirty="0"/>
              <a:t>From: </a:t>
            </a:r>
            <a:r>
              <a:rPr lang="en-US" b="1" dirty="0"/>
              <a:t>Pedro Cabrera</a:t>
            </a:r>
            <a:r>
              <a:rPr lang="en-US" dirty="0"/>
              <a:t>, organization </a:t>
            </a:r>
            <a:r>
              <a:rPr lang="en-US" b="1" dirty="0" err="1"/>
              <a:t>Ethon</a:t>
            </a:r>
            <a:r>
              <a:rPr lang="en-US" b="1" dirty="0"/>
              <a:t> Shield</a:t>
            </a:r>
            <a:endParaRPr lang="en-IN" dirty="0"/>
          </a:p>
          <a:p>
            <a:pPr lvl="1"/>
            <a:r>
              <a:rPr lang="en-US" dirty="0"/>
              <a:t>Topic: </a:t>
            </a:r>
            <a:r>
              <a:rPr lang="en-US" b="1" dirty="0"/>
              <a:t>5G SUCI-CRACKER</a:t>
            </a:r>
            <a:endParaRPr lang="en-IN" dirty="0"/>
          </a:p>
          <a:p>
            <a:pPr lvl="1"/>
            <a:r>
              <a:rPr lang="en-US" dirty="0"/>
              <a:t>Details: The response to the authentication request allows to know if there is a relationship between the IMSI privacy identity in the 4G network (used to obtain the authentication vectors) and the SUCI identifier of a subscriber in the 5G network.</a:t>
            </a:r>
            <a:endParaRPr lang="en-IN" dirty="0"/>
          </a:p>
          <a:p>
            <a:pPr lvl="1"/>
            <a:r>
              <a:rPr lang="en-US" dirty="0"/>
              <a:t>Related Specs: </a:t>
            </a:r>
            <a:r>
              <a:rPr lang="en-US" b="1" dirty="0"/>
              <a:t>TS 33.501</a:t>
            </a:r>
            <a:endParaRPr lang="en-IN" dirty="0"/>
          </a:p>
          <a:p>
            <a:pPr lvl="1"/>
            <a:r>
              <a:rPr lang="en-US" dirty="0"/>
              <a:t>Date detected: </a:t>
            </a:r>
            <a:r>
              <a:rPr lang="en-US" b="1" dirty="0"/>
              <a:t>2022-02-01</a:t>
            </a:r>
            <a:endParaRPr lang="en-IN" dirty="0"/>
          </a:p>
          <a:p>
            <a:pPr lvl="1"/>
            <a:r>
              <a:rPr lang="en-US" dirty="0"/>
              <a:t>Threat: Loss of subscriber anonymity, which may allow a potential attacker to identify and locate subscribers in 5G networks where Subscriber Concealed Identifier is enabled.</a:t>
            </a:r>
            <a:endParaRPr lang="en-IN" dirty="0"/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Meeting details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Meeting happened on: </a:t>
            </a:r>
            <a:r>
              <a:rPr lang="en-IN" dirty="0"/>
              <a:t>07 February 2023</a:t>
            </a:r>
            <a:endParaRPr lang="en-US" dirty="0"/>
          </a:p>
          <a:p>
            <a:pPr lvl="0"/>
            <a:r>
              <a:rPr lang="en-US" dirty="0"/>
              <a:t>Participants:</a:t>
            </a:r>
          </a:p>
          <a:p>
            <a:pPr lvl="1"/>
            <a:r>
              <a:rPr lang="en-US" dirty="0"/>
              <a:t>3GPP CVD panel: </a:t>
            </a:r>
          </a:p>
          <a:p>
            <a:pPr lvl="2"/>
            <a:r>
              <a:rPr lang="en-US" dirty="0"/>
              <a:t>Suresh Nair, </a:t>
            </a:r>
            <a:r>
              <a:rPr lang="en-US" dirty="0" err="1"/>
              <a:t>Minpeng</a:t>
            </a:r>
            <a:r>
              <a:rPr lang="en-US" dirty="0"/>
              <a:t> Qi, </a:t>
            </a:r>
            <a:r>
              <a:rPr lang="en-US" dirty="0" err="1"/>
              <a:t>Rajavelsamy</a:t>
            </a:r>
            <a:r>
              <a:rPr lang="en-US" dirty="0"/>
              <a:t> R, Alf </a:t>
            </a:r>
            <a:r>
              <a:rPr lang="en-US" dirty="0" err="1"/>
              <a:t>Zugenmaier</a:t>
            </a:r>
            <a:r>
              <a:rPr lang="en-US" dirty="0"/>
              <a:t>, </a:t>
            </a:r>
            <a:r>
              <a:rPr lang="en-US" dirty="0" err="1"/>
              <a:t>Mirko</a:t>
            </a:r>
            <a:r>
              <a:rPr lang="en-US" dirty="0"/>
              <a:t> Cano </a:t>
            </a:r>
            <a:r>
              <a:rPr lang="en-US" dirty="0" err="1"/>
              <a:t>Soveri</a:t>
            </a:r>
            <a:endParaRPr lang="en-US" dirty="0"/>
          </a:p>
          <a:p>
            <a:pPr lvl="1"/>
            <a:r>
              <a:rPr lang="en-US" dirty="0"/>
              <a:t>Authors:</a:t>
            </a:r>
          </a:p>
          <a:p>
            <a:pPr lvl="2"/>
            <a:r>
              <a:rPr lang="en-US" dirty="0"/>
              <a:t>Pedro Cabrera </a:t>
            </a:r>
            <a:r>
              <a:rPr lang="en-US" dirty="0" err="1"/>
              <a:t>Camara</a:t>
            </a:r>
            <a:r>
              <a:rPr lang="en-US" dirty="0"/>
              <a:t>, </a:t>
            </a:r>
            <a:r>
              <a:rPr lang="en-IN" dirty="0"/>
              <a:t>Miguel </a:t>
            </a:r>
            <a:r>
              <a:rPr lang="en-IN" dirty="0" err="1"/>
              <a:t>Gallego</a:t>
            </a:r>
            <a:endParaRPr lang="en-IN" dirty="0"/>
          </a:p>
          <a:p>
            <a:r>
              <a:rPr lang="en-IN" dirty="0"/>
              <a:t>Scope of the meeting</a:t>
            </a:r>
          </a:p>
          <a:p>
            <a:pPr lvl="1"/>
            <a:r>
              <a:rPr lang="en-IN" dirty="0"/>
              <a:t>Requested the authors to the present their paper, to understand the details on the assumptions and test environment to assess the criticality and feasibility of the attack.</a:t>
            </a:r>
            <a:endParaRPr lang="sv-SE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Discussion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428" y="1805454"/>
            <a:ext cx="11983571" cy="4514664"/>
          </a:xfrm>
        </p:spPr>
        <p:txBody>
          <a:bodyPr/>
          <a:lstStyle/>
          <a:p>
            <a:r>
              <a:rPr lang="en-IN" sz="2400" dirty="0"/>
              <a:t>Discussion on: SUCI-Cracker and SCTP-Hijacker attacks</a:t>
            </a:r>
            <a:endParaRPr lang="en-US" sz="2400" dirty="0"/>
          </a:p>
          <a:p>
            <a:r>
              <a:rPr lang="en-US" sz="2400" dirty="0"/>
              <a:t>SUCI-Cracking </a:t>
            </a:r>
          </a:p>
          <a:p>
            <a:pPr lvl="1"/>
            <a:r>
              <a:rPr lang="en-US" sz="2000" dirty="0"/>
              <a:t>Belongs to "IMSI probing" attack category, not a new threat</a:t>
            </a:r>
          </a:p>
          <a:p>
            <a:pPr lvl="1"/>
            <a:r>
              <a:rPr lang="en-US" sz="2000" dirty="0"/>
              <a:t>Feasibility of the threat to be tested in real deployments</a:t>
            </a:r>
          </a:p>
          <a:p>
            <a:pPr lvl="2"/>
            <a:r>
              <a:rPr lang="en-IN" sz="1600" dirty="0"/>
              <a:t>Vulnerability has been tested only in the test environment with programmable SIM cards</a:t>
            </a:r>
          </a:p>
          <a:p>
            <a:pPr lvl="2"/>
            <a:r>
              <a:rPr lang="en-IN" sz="1600" dirty="0"/>
              <a:t>SQN and lifetime of the AV: Need to check how this could affect the success of the attack</a:t>
            </a:r>
          </a:p>
          <a:p>
            <a:pPr lvl="1"/>
            <a:r>
              <a:rPr lang="en-IN" sz="2000" dirty="0"/>
              <a:t>Takeaway: Threat detailed may not be effective and SUCI (SUPI encryption) is not cracked, that’s a wrong tile. Knowing an IMSI, the attacker checks the UE being authenticated is really the UE under consideration.</a:t>
            </a:r>
            <a:endParaRPr lang="en-US" sz="2000" dirty="0"/>
          </a:p>
          <a:p>
            <a:r>
              <a:rPr lang="en-US" sz="2400" dirty="0"/>
              <a:t>SCTP-Hijacker</a:t>
            </a:r>
          </a:p>
          <a:p>
            <a:pPr lvl="1"/>
            <a:r>
              <a:rPr lang="en-US" sz="2000" dirty="0"/>
              <a:t>Tested in a real deployment that does not support interface protection between gNB and AMF (i.e. NDS/IP not deployed).</a:t>
            </a:r>
          </a:p>
          <a:p>
            <a:pPr lvl="1"/>
            <a:r>
              <a:rPr lang="en-US" sz="2000" dirty="0"/>
              <a:t>If interface security  (NDS/IP) is activated then threat detailed in the paper can be mitigated</a:t>
            </a:r>
          </a:p>
          <a:p>
            <a:pPr lvl="1"/>
            <a:r>
              <a:rPr lang="en-US" sz="2000" dirty="0"/>
              <a:t>Takeaway: Network needs to adopt the 3GPP recommendations on interface security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357</Words>
  <Application>Microsoft Office PowerPoint</Application>
  <PresentationFormat>Widescreen</PresentationFormat>
  <Paragraphs>38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华文细黑</vt:lpstr>
      <vt:lpstr>Arial</vt:lpstr>
      <vt:lpstr>Calibri</vt:lpstr>
      <vt:lpstr>Calibri Light</vt:lpstr>
      <vt:lpstr>Times New Roman</vt:lpstr>
      <vt:lpstr>Office Theme</vt:lpstr>
      <vt:lpstr>1_Office Theme</vt:lpstr>
      <vt:lpstr>2_Office Theme</vt:lpstr>
      <vt:lpstr>3_Office Theme</vt:lpstr>
      <vt:lpstr>Discussion summary of CVD paper: A TELCO ODYSSEY 5G SUCI-CRACKER AND SCTP-HIJACKER</vt:lpstr>
      <vt:lpstr>Outline</vt:lpstr>
      <vt:lpstr>CVD Details</vt:lpstr>
      <vt:lpstr>Meeting details </vt:lpstr>
      <vt:lpstr>Discussion 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2019-05-22T07:33:00Z</dcterms:created>
  <dcterms:modified xsi:type="dcterms:W3CDTF">2023-02-13T13:33:20Z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ICV">
    <vt:lpwstr>3AB16684442E4E6899AA37E5810588D7</vt:lpwstr>
  </property>
  <property fmtid="{D5CDD505-2E9C-101B-9397-08002B2CF9AE}" pid="4" name="KSOProductBuildVer">
    <vt:lpwstr>2052-11.1.0.10356</vt:lpwstr>
  </property>
</Properties>
</file>